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10"/>
  </p:notesMasterIdLst>
  <p:sldIdLst>
    <p:sldId id="256" r:id="rId6"/>
    <p:sldId id="257" r:id="rId7"/>
    <p:sldId id="258"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20228C-1FF0-43DD-B55F-E34B0BF5E87A}" type="datetimeFigureOut">
              <a:rPr lang="ar-EG" smtClean="0"/>
              <a:t>30/05/1442</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5855E28-BCE6-4999-973C-3615B7CF7056}" type="slidenum">
              <a:rPr lang="ar-EG" smtClean="0"/>
              <a:t>‹#›</a:t>
            </a:fld>
            <a:endParaRPr lang="ar-EG"/>
          </a:p>
        </p:txBody>
      </p:sp>
    </p:spTree>
    <p:extLst>
      <p:ext uri="{BB962C8B-B14F-4D97-AF65-F5344CB8AC3E}">
        <p14:creationId xmlns:p14="http://schemas.microsoft.com/office/powerpoint/2010/main" val="26435031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EG" dirty="0"/>
          </a:p>
        </p:txBody>
      </p:sp>
      <p:sp>
        <p:nvSpPr>
          <p:cNvPr id="4" name="Slide Number Placeholder 3"/>
          <p:cNvSpPr>
            <a:spLocks noGrp="1"/>
          </p:cNvSpPr>
          <p:nvPr>
            <p:ph type="sldNum" sz="quarter" idx="10"/>
          </p:nvPr>
        </p:nvSpPr>
        <p:spPr/>
        <p:txBody>
          <a:bodyPr/>
          <a:lstStyle/>
          <a:p>
            <a:fld id="{25855E28-BCE6-4999-973C-3615B7CF7056}" type="slidenum">
              <a:rPr lang="ar-EG" smtClean="0"/>
              <a:t>4</a:t>
            </a:fld>
            <a:endParaRPr lang="ar-EG"/>
          </a:p>
        </p:txBody>
      </p:sp>
    </p:spTree>
    <p:extLst>
      <p:ext uri="{BB962C8B-B14F-4D97-AF65-F5344CB8AC3E}">
        <p14:creationId xmlns:p14="http://schemas.microsoft.com/office/powerpoint/2010/main" val="2695278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955218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712617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82942009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66604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253995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6447133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40609675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31000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04254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8328191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1276339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151913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4462820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381991553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9982678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1044459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3697725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40254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27403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495225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4202534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5349045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55504686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8525881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986086633"/>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4940019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9552525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99958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40372192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0263091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747593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3407990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25479999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3218486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8302226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solidFill>
                  <a:srgbClr val="1D3641"/>
                </a:solidFill>
              </a:rPr>
              <a:pPr/>
              <a:t>1/13/2021</a:t>
            </a:fld>
            <a:endParaRPr lang="en-US">
              <a:solidFill>
                <a:srgbClr val="1D3641"/>
              </a:solidFill>
            </a:endParaRPr>
          </a:p>
        </p:txBody>
      </p:sp>
      <p:sp>
        <p:nvSpPr>
          <p:cNvPr id="91" name="Footer Placeholder 90"/>
          <p:cNvSpPr>
            <a:spLocks noGrp="1"/>
          </p:cNvSpPr>
          <p:nvPr>
            <p:ph type="ftr" sz="quarter" idx="11"/>
          </p:nvPr>
        </p:nvSpPr>
        <p:spPr/>
        <p:txBody>
          <a:bodyPr/>
          <a:lstStyle/>
          <a:p>
            <a:endParaRPr lang="en-US">
              <a:solidFill>
                <a:srgbClr val="1D3641"/>
              </a:solidFill>
            </a:endParaRPr>
          </a:p>
        </p:txBody>
      </p:sp>
      <p:sp>
        <p:nvSpPr>
          <p:cNvPr id="92" name="Slide Number Placeholder 91"/>
          <p:cNvSpPr>
            <a:spLocks noGrp="1"/>
          </p:cNvSpPr>
          <p:nvPr>
            <p:ph type="sldNum" sz="quarter" idx="12"/>
          </p:nvPr>
        </p:nvSpPr>
        <p:spPr/>
        <p:txBody>
          <a:bodyPr/>
          <a:lstStyle/>
          <a:p>
            <a:fld id="{B6F15528-21DE-4FAA-801E-634DDDAF4B2B}" type="slidenum">
              <a:rPr lang="en-US" smtClean="0">
                <a:solidFill>
                  <a:srgbClr val="1D3641"/>
                </a:solidFill>
              </a:rPr>
              <a:pPr/>
              <a:t>‹#›</a:t>
            </a:fld>
            <a:endParaRPr lang="en-US">
              <a:solidFill>
                <a:srgbClr val="1D3641"/>
              </a:solidFill>
            </a:endParaRPr>
          </a:p>
        </p:txBody>
      </p:sp>
    </p:spTree>
    <p:extLst>
      <p:ext uri="{BB962C8B-B14F-4D97-AF65-F5344CB8AC3E}">
        <p14:creationId xmlns:p14="http://schemas.microsoft.com/office/powerpoint/2010/main" val="4051863400"/>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87007636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8" name="Footer Placeholder 7"/>
          <p:cNvSpPr>
            <a:spLocks noGrp="1"/>
          </p:cNvSpPr>
          <p:nvPr>
            <p:ph type="ftr" sz="quarter" idx="11"/>
          </p:nvPr>
        </p:nvSpPr>
        <p:spPr/>
        <p:txBody>
          <a:bodyPr/>
          <a:lstStyle/>
          <a:p>
            <a:endParaRPr lang="en-US">
              <a:solidFill>
                <a:srgbClr val="DFE6D0"/>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1081989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4" name="Footer Placeholder 3"/>
          <p:cNvSpPr>
            <a:spLocks noGrp="1"/>
          </p:cNvSpPr>
          <p:nvPr>
            <p:ph type="ftr" sz="quarter" idx="11"/>
          </p:nvPr>
        </p:nvSpPr>
        <p:spPr/>
        <p:txBody>
          <a:bodyPr/>
          <a:lstStyle/>
          <a:p>
            <a:endParaRPr lang="en-US">
              <a:solidFill>
                <a:srgbClr val="DFE6D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230157983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3" name="Footer Placeholder 2"/>
          <p:cNvSpPr>
            <a:spLocks noGrp="1"/>
          </p:cNvSpPr>
          <p:nvPr>
            <p:ph type="ftr" sz="quarter" idx="11"/>
          </p:nvPr>
        </p:nvSpPr>
        <p:spPr/>
        <p:txBody>
          <a:bodyPr/>
          <a:lstStyle/>
          <a:p>
            <a:endParaRPr lang="en-US">
              <a:solidFill>
                <a:srgbClr val="DFE6D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08832339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935439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6" name="Footer Placeholder 5"/>
          <p:cNvSpPr>
            <a:spLocks noGrp="1"/>
          </p:cNvSpPr>
          <p:nvPr>
            <p:ph type="ftr" sz="quarter" idx="11"/>
          </p:nvPr>
        </p:nvSpPr>
        <p:spPr/>
        <p:txBody>
          <a:bodyPr/>
          <a:lstStyle/>
          <a:p>
            <a:endParaRPr lang="en-US">
              <a:solidFill>
                <a:srgbClr val="DFE6D0"/>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0871076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77490310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11"/>
          </p:nvPr>
        </p:nvSpPr>
        <p:spPr/>
        <p:txBody>
          <a:bodyPr/>
          <a:lstStyle/>
          <a:p>
            <a:endParaRPr lang="en-US">
              <a:solidFill>
                <a:srgbClr val="DFE6D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61278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8010755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96078991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67650816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solidFill>
                  <a:srgbClr val="DFE6D0"/>
                </a:solidFill>
              </a:rPr>
              <a:pPr/>
              <a:t>1/13/2021</a:t>
            </a:fld>
            <a:endParaRPr lang="en-US">
              <a:solidFill>
                <a:srgbClr val="DFE6D0"/>
              </a:solidFill>
            </a:endParaRP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DFE6D0"/>
              </a:solidFill>
            </a:endParaRP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solidFill>
                  <a:srgbClr val="DFE6D0"/>
                </a:solidFill>
              </a:rPr>
              <a:pPr/>
              <a:t>‹#›</a:t>
            </a:fld>
            <a:endParaRPr lang="en-US">
              <a:solidFill>
                <a:srgbClr val="DFE6D0"/>
              </a:solidFill>
            </a:endParaRPr>
          </a:p>
        </p:txBody>
      </p:sp>
    </p:spTree>
    <p:extLst>
      <p:ext uri="{BB962C8B-B14F-4D97-AF65-F5344CB8AC3E}">
        <p14:creationId xmlns:p14="http://schemas.microsoft.com/office/powerpoint/2010/main" val="3518050134"/>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81000"/>
            <a:ext cx="8991600" cy="5816977"/>
          </a:xfrm>
          <a:prstGeom prst="rect">
            <a:avLst/>
          </a:prstGeom>
        </p:spPr>
        <p:txBody>
          <a:bodyPr wrap="square">
            <a:spAutoFit/>
          </a:bodyPr>
          <a:lstStyle/>
          <a:p>
            <a:pPr marL="342900" indent="-342900" algn="just" rtl="1">
              <a:buFontTx/>
              <a:buAutoNum type="arabic1Minus" startAt="2"/>
            </a:pPr>
            <a:r>
              <a:rPr lang="ar-SA" sz="2400" b="1" dirty="0" smtClean="0">
                <a:solidFill>
                  <a:prstClr val="white"/>
                </a:solidFill>
              </a:rPr>
              <a:t>أدوات </a:t>
            </a:r>
            <a:r>
              <a:rPr lang="ar-SA" sz="2400" b="1" dirty="0">
                <a:solidFill>
                  <a:prstClr val="white"/>
                </a:solidFill>
              </a:rPr>
              <a:t>الكتابة </a:t>
            </a:r>
            <a:r>
              <a:rPr lang="ar-SA" sz="2400" b="1" dirty="0" smtClean="0">
                <a:solidFill>
                  <a:prstClr val="white"/>
                </a:solidFill>
              </a:rPr>
              <a:t>ومسلتزماتها</a:t>
            </a:r>
            <a:endParaRPr lang="ar-EG" sz="2400" b="1" dirty="0" smtClean="0">
              <a:solidFill>
                <a:prstClr val="white"/>
              </a:solidFill>
            </a:endParaRPr>
          </a:p>
          <a:p>
            <a:pPr algn="just" rtl="1"/>
            <a:endParaRPr lang="ar-EG" b="1" dirty="0">
              <a:solidFill>
                <a:prstClr val="white"/>
              </a:solidFill>
            </a:endParaRPr>
          </a:p>
          <a:p>
            <a:pPr algn="just" rtl="1"/>
            <a:r>
              <a:rPr lang="ar-EG" sz="2400" dirty="0" smtClean="0">
                <a:solidFill>
                  <a:prstClr val="white"/>
                </a:solidFill>
              </a:rPr>
              <a:t>         </a:t>
            </a:r>
            <a:r>
              <a:rPr lang="ar-SA" sz="2400" dirty="0" smtClean="0">
                <a:solidFill>
                  <a:prstClr val="white"/>
                </a:solidFill>
              </a:rPr>
              <a:t>تطورت </a:t>
            </a:r>
            <a:r>
              <a:rPr lang="ar-SA" sz="2400" dirty="0">
                <a:solidFill>
                  <a:prstClr val="white"/>
                </a:solidFill>
              </a:rPr>
              <a:t>الأدوات التي استخدمت في الكتابة العربية هي الأخرى على امتداد الزمن وتغير ظروف المجتمع، فقبل أن يعرف العرب الأقلام التي ظهرت مؤخراً كانوا يستعملون آلات حادة ينقشون بها كلماتهم على الحجارة أو علي اللحاء أو على العسب والكرانيف، وربما استخدموا السكين في النقش. </a:t>
            </a:r>
            <a:endParaRPr lang="ar-EG" sz="2400" dirty="0">
              <a:solidFill>
                <a:prstClr val="white"/>
              </a:solidFill>
            </a:endParaRPr>
          </a:p>
          <a:p>
            <a:pPr algn="just" rtl="1"/>
            <a:endParaRPr lang="ar-EG" sz="2400" dirty="0" smtClean="0">
              <a:solidFill>
                <a:prstClr val="white"/>
              </a:solidFill>
            </a:endParaRPr>
          </a:p>
          <a:p>
            <a:pPr algn="just" rtl="1"/>
            <a:r>
              <a:rPr lang="ar-EG" sz="2400" dirty="0">
                <a:solidFill>
                  <a:prstClr val="white"/>
                </a:solidFill>
              </a:rPr>
              <a:t> </a:t>
            </a:r>
            <a:r>
              <a:rPr lang="ar-EG" sz="2400" dirty="0" smtClean="0">
                <a:solidFill>
                  <a:prstClr val="white"/>
                </a:solidFill>
              </a:rPr>
              <a:t>        </a:t>
            </a:r>
            <a:r>
              <a:rPr lang="ar-SA" sz="2400" dirty="0" smtClean="0">
                <a:solidFill>
                  <a:prstClr val="white"/>
                </a:solidFill>
              </a:rPr>
              <a:t>ولقد </a:t>
            </a:r>
            <a:r>
              <a:rPr lang="ar-SA" sz="2400" dirty="0">
                <a:solidFill>
                  <a:prstClr val="white"/>
                </a:solidFill>
              </a:rPr>
              <a:t>عرف العرب الأقلام وكتبوا بها منذ العصر الجاهلي، والقرآن الكريم يذكر كلمة القلم قال تعالى:  " ن والقلم وما يسطرون"، فالأقلام كانت معروفة وكان لها دلاله واضحة ومحددة في أذهان العرب منذ عصر النبوة وربما قبل عصر النبوة، ولقد كان العرب يطلقون علي القلم لفظ اليراع أو القصب.</a:t>
            </a:r>
            <a:endParaRPr lang="en-US" sz="2400" dirty="0">
              <a:solidFill>
                <a:prstClr val="white"/>
              </a:solidFill>
            </a:endParaRPr>
          </a:p>
          <a:p>
            <a:pPr algn="just" rtl="1"/>
            <a:r>
              <a:rPr lang="ar-SA" sz="2400" dirty="0">
                <a:solidFill>
                  <a:prstClr val="white"/>
                </a:solidFill>
              </a:rPr>
              <a:t>وكانت الأقلام العربية الأولي تصنع من السعف أو الغاب أو القصب فكان الغاب أو القصب يخط ويقلم أو يبري ثم يغمس في المداد ويكتب به وكان لا بد أن تكون الأقلام صلبة ومعتدلة وقليلة العقد. </a:t>
            </a:r>
            <a:endParaRPr lang="en-US" sz="2400" dirty="0">
              <a:solidFill>
                <a:prstClr val="white"/>
              </a:solidFill>
            </a:endParaRPr>
          </a:p>
          <a:p>
            <a:pPr algn="just" rtl="1"/>
            <a:r>
              <a:rPr lang="ar-SA" sz="2400" b="1" dirty="0">
                <a:solidFill>
                  <a:prstClr val="white"/>
                </a:solidFill>
              </a:rPr>
              <a:t>وكانت هناك أدوات أخرى للكتابة إلى جانب القلم، منها:</a:t>
            </a:r>
            <a:endParaRPr lang="en-US" sz="2400" dirty="0">
              <a:solidFill>
                <a:prstClr val="white"/>
              </a:solidFill>
            </a:endParaRPr>
          </a:p>
          <a:p>
            <a:pPr algn="just" rtl="1"/>
            <a:endParaRPr lang="en-US" dirty="0">
              <a:solidFill>
                <a:prstClr val="white"/>
              </a:solidFill>
            </a:endParaRPr>
          </a:p>
        </p:txBody>
      </p:sp>
    </p:spTree>
    <p:extLst>
      <p:ext uri="{BB962C8B-B14F-4D97-AF65-F5344CB8AC3E}">
        <p14:creationId xmlns:p14="http://schemas.microsoft.com/office/powerpoint/2010/main" val="2835370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610600" cy="6463308"/>
          </a:xfrm>
          <a:prstGeom prst="rect">
            <a:avLst/>
          </a:prstGeom>
        </p:spPr>
        <p:txBody>
          <a:bodyPr wrap="square">
            <a:spAutoFit/>
          </a:bodyPr>
          <a:lstStyle/>
          <a:p>
            <a:pPr algn="r" rtl="1"/>
            <a:r>
              <a:rPr lang="ar-SA" b="1" dirty="0">
                <a:solidFill>
                  <a:prstClr val="white"/>
                </a:solidFill>
              </a:rPr>
              <a:t>وكانت هناك أدوات أخرى للكتابة إلى جانب القلم، منها:</a:t>
            </a:r>
            <a:endParaRPr lang="en-US" dirty="0">
              <a:solidFill>
                <a:prstClr val="white"/>
              </a:solidFill>
            </a:endParaRPr>
          </a:p>
          <a:p>
            <a:pPr algn="r" rtl="1"/>
            <a:r>
              <a:rPr lang="ar-SA" b="1" dirty="0">
                <a:solidFill>
                  <a:prstClr val="white"/>
                </a:solidFill>
              </a:rPr>
              <a:t>1- المدية</a:t>
            </a:r>
            <a:endParaRPr lang="en-US" dirty="0">
              <a:solidFill>
                <a:prstClr val="white"/>
              </a:solidFill>
            </a:endParaRPr>
          </a:p>
          <a:p>
            <a:pPr algn="r" rtl="1"/>
            <a:r>
              <a:rPr lang="ar-SA" dirty="0">
                <a:solidFill>
                  <a:prstClr val="white"/>
                </a:solidFill>
              </a:rPr>
              <a:t>هي السكين التي يبري بها الأقلام.</a:t>
            </a:r>
            <a:endParaRPr lang="en-US" dirty="0">
              <a:solidFill>
                <a:prstClr val="white"/>
              </a:solidFill>
            </a:endParaRPr>
          </a:p>
          <a:p>
            <a:pPr algn="r" rtl="1"/>
            <a:r>
              <a:rPr lang="ar-SA" b="1" dirty="0">
                <a:solidFill>
                  <a:prstClr val="white"/>
                </a:solidFill>
              </a:rPr>
              <a:t>2- المِسَنُّ</a:t>
            </a:r>
            <a:endParaRPr lang="en-US" dirty="0">
              <a:solidFill>
                <a:prstClr val="white"/>
              </a:solidFill>
            </a:endParaRPr>
          </a:p>
          <a:p>
            <a:pPr algn="r" rtl="1"/>
            <a:r>
              <a:rPr lang="ar-SA" dirty="0">
                <a:solidFill>
                  <a:prstClr val="white"/>
                </a:solidFill>
              </a:rPr>
              <a:t>	 وهو آلة تتخذ لإحداد السكين</a:t>
            </a:r>
            <a:r>
              <a:rPr lang="en-US" dirty="0">
                <a:solidFill>
                  <a:prstClr val="white"/>
                </a:solidFill>
              </a:rPr>
              <a:t>. </a:t>
            </a:r>
          </a:p>
          <a:p>
            <a:pPr algn="r" rtl="1"/>
            <a:r>
              <a:rPr lang="ar-SA" b="1" dirty="0">
                <a:solidFill>
                  <a:prstClr val="white"/>
                </a:solidFill>
              </a:rPr>
              <a:t>3- المقط </a:t>
            </a:r>
            <a:endParaRPr lang="en-US" dirty="0">
              <a:solidFill>
                <a:prstClr val="white"/>
              </a:solidFill>
            </a:endParaRPr>
          </a:p>
          <a:p>
            <a:pPr algn="r" rtl="1"/>
            <a:r>
              <a:rPr lang="ar-SA" dirty="0">
                <a:solidFill>
                  <a:prstClr val="white"/>
                </a:solidFill>
              </a:rPr>
              <a:t>هي قطعة صلبة يبري عليها القلم واشترط فيها أن تكون ملساء وصلبة غير خشنة حتى لا يتشظي </a:t>
            </a:r>
            <a:r>
              <a:rPr lang="ar-SA" dirty="0" smtClean="0">
                <a:solidFill>
                  <a:prstClr val="white"/>
                </a:solidFill>
              </a:rPr>
              <a:t>القلم</a:t>
            </a:r>
            <a:endParaRPr lang="ar-EG" dirty="0" smtClean="0">
              <a:solidFill>
                <a:prstClr val="white"/>
              </a:solidFill>
            </a:endParaRPr>
          </a:p>
          <a:p>
            <a:pPr algn="r" rtl="1"/>
            <a:endParaRPr lang="ar-EG" dirty="0">
              <a:solidFill>
                <a:prstClr val="white"/>
              </a:solidFill>
            </a:endParaRPr>
          </a:p>
          <a:p>
            <a:pPr algn="r" rtl="1"/>
            <a:r>
              <a:rPr lang="ar-SA" b="1" dirty="0">
                <a:solidFill>
                  <a:prstClr val="white"/>
                </a:solidFill>
              </a:rPr>
              <a:t>4- المقلمة</a:t>
            </a:r>
            <a:endParaRPr lang="en-US" dirty="0">
              <a:solidFill>
                <a:prstClr val="white"/>
              </a:solidFill>
            </a:endParaRPr>
          </a:p>
          <a:p>
            <a:pPr algn="r" rtl="1"/>
            <a:r>
              <a:rPr lang="ar-SA" dirty="0">
                <a:solidFill>
                  <a:prstClr val="white"/>
                </a:solidFill>
              </a:rPr>
              <a:t>     المكان الذي يوضع فيه الأقلام سواء كان من نفس الدواة أو تختلف عنها.</a:t>
            </a:r>
            <a:endParaRPr lang="en-US" dirty="0">
              <a:solidFill>
                <a:prstClr val="white"/>
              </a:solidFill>
            </a:endParaRPr>
          </a:p>
          <a:p>
            <a:pPr algn="r" rtl="1"/>
            <a:r>
              <a:rPr lang="ar-SA" dirty="0">
                <a:solidFill>
                  <a:prstClr val="white"/>
                </a:solidFill>
              </a:rPr>
              <a:t> </a:t>
            </a:r>
            <a:endParaRPr lang="en-US" dirty="0">
              <a:solidFill>
                <a:prstClr val="white"/>
              </a:solidFill>
            </a:endParaRPr>
          </a:p>
          <a:p>
            <a:pPr algn="r" rtl="1"/>
            <a:r>
              <a:rPr lang="ar-SA" dirty="0">
                <a:solidFill>
                  <a:prstClr val="white"/>
                </a:solidFill>
              </a:rPr>
              <a:t> </a:t>
            </a:r>
            <a:endParaRPr lang="en-US" dirty="0">
              <a:solidFill>
                <a:prstClr val="white"/>
              </a:solidFill>
            </a:endParaRPr>
          </a:p>
          <a:p>
            <a:pPr algn="r" rtl="1"/>
            <a:r>
              <a:rPr lang="ar-SA" b="1" dirty="0">
                <a:solidFill>
                  <a:prstClr val="white"/>
                </a:solidFill>
              </a:rPr>
              <a:t>5- الممسحة</a:t>
            </a:r>
            <a:endParaRPr lang="en-US" dirty="0">
              <a:solidFill>
                <a:prstClr val="white"/>
              </a:solidFill>
            </a:endParaRPr>
          </a:p>
          <a:p>
            <a:pPr algn="r" rtl="1"/>
            <a:r>
              <a:rPr lang="ar-SA" dirty="0">
                <a:solidFill>
                  <a:prstClr val="white"/>
                </a:solidFill>
              </a:rPr>
              <a:t>	وهي خِرقة متراكبة من صوف، أو حرير، يُمسح القلم بباطنها عند الفراغ من الكتابة؛ لئلا يجف عليه الحبرُ فيفسد، وغالباً ما تكون مدورة مخرومة الوسط، أو مستطيلة</a:t>
            </a:r>
            <a:r>
              <a:rPr lang="en-US" dirty="0">
                <a:solidFill>
                  <a:prstClr val="white"/>
                </a:solidFill>
              </a:rPr>
              <a:t>. </a:t>
            </a:r>
          </a:p>
          <a:p>
            <a:pPr algn="r" rtl="1"/>
            <a:r>
              <a:rPr lang="ar-SA" b="1" dirty="0">
                <a:solidFill>
                  <a:prstClr val="white"/>
                </a:solidFill>
              </a:rPr>
              <a:t>6- المسقاة</a:t>
            </a:r>
            <a:endParaRPr lang="en-US" dirty="0">
              <a:solidFill>
                <a:prstClr val="white"/>
              </a:solidFill>
            </a:endParaRPr>
          </a:p>
          <a:p>
            <a:pPr algn="r" rtl="1"/>
            <a:r>
              <a:rPr lang="ar-SA" dirty="0">
                <a:solidFill>
                  <a:prstClr val="white"/>
                </a:solidFill>
              </a:rPr>
              <a:t> 	وهي إناء لطيف يصب الماء، أو ماء الورد في المِحْبَرةِ، وتسمى الماوَرْديّة</a:t>
            </a:r>
            <a:r>
              <a:rPr lang="en-US" dirty="0">
                <a:solidFill>
                  <a:prstClr val="white"/>
                </a:solidFill>
              </a:rPr>
              <a:t>. </a:t>
            </a:r>
            <a:endParaRPr lang="ar-EG" dirty="0" smtClean="0">
              <a:solidFill>
                <a:prstClr val="white"/>
              </a:solidFill>
            </a:endParaRPr>
          </a:p>
          <a:p>
            <a:pPr algn="r" rtl="1"/>
            <a:r>
              <a:rPr lang="ar-SA" b="1" dirty="0">
                <a:solidFill>
                  <a:prstClr val="white"/>
                </a:solidFill>
              </a:rPr>
              <a:t>7- المِسْطَرة</a:t>
            </a:r>
            <a:r>
              <a:rPr lang="ar-SA" dirty="0">
                <a:solidFill>
                  <a:prstClr val="white"/>
                </a:solidFill>
              </a:rPr>
              <a:t> </a:t>
            </a:r>
            <a:endParaRPr lang="en-US" dirty="0">
              <a:solidFill>
                <a:prstClr val="white"/>
              </a:solidFill>
            </a:endParaRPr>
          </a:p>
          <a:p>
            <a:pPr algn="r" rtl="1"/>
            <a:r>
              <a:rPr lang="ar-SA" dirty="0">
                <a:solidFill>
                  <a:prstClr val="white"/>
                </a:solidFill>
              </a:rPr>
              <a:t>	وهي آلة من خشب مستقيمة الجنبين، يسطر عليها ما يُحتاج إلى تسطيره من الكتابة ومتعلّقاتها، وهي المسطرة المعروفة حاليًا، وأكثر ما يحتاج إليها المذَهِّب</a:t>
            </a:r>
            <a:r>
              <a:rPr lang="en-US" dirty="0">
                <a:solidFill>
                  <a:prstClr val="white"/>
                </a:solidFill>
              </a:rPr>
              <a:t>. </a:t>
            </a:r>
          </a:p>
          <a:p>
            <a:pPr algn="r" rtl="1"/>
            <a:endParaRPr lang="en-US" dirty="0">
              <a:solidFill>
                <a:prstClr val="white"/>
              </a:solidFill>
            </a:endParaRPr>
          </a:p>
          <a:p>
            <a:pPr algn="r" rtl="1"/>
            <a:endParaRPr lang="en-US" dirty="0">
              <a:solidFill>
                <a:prstClr val="white"/>
              </a:solidFill>
            </a:endParaRPr>
          </a:p>
        </p:txBody>
      </p:sp>
    </p:spTree>
    <p:extLst>
      <p:ext uri="{BB962C8B-B14F-4D97-AF65-F5344CB8AC3E}">
        <p14:creationId xmlns:p14="http://schemas.microsoft.com/office/powerpoint/2010/main" val="32965560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610600" cy="6740307"/>
          </a:xfrm>
          <a:prstGeom prst="rect">
            <a:avLst/>
          </a:prstGeom>
        </p:spPr>
        <p:txBody>
          <a:bodyPr wrap="square">
            <a:spAutoFit/>
          </a:bodyPr>
          <a:lstStyle/>
          <a:p>
            <a:pPr algn="r" rtl="1"/>
            <a:endParaRPr lang="en-US" dirty="0">
              <a:solidFill>
                <a:prstClr val="white"/>
              </a:solidFill>
            </a:endParaRPr>
          </a:p>
          <a:p>
            <a:pPr algn="r" rtl="1"/>
            <a:r>
              <a:rPr lang="ar-SA" b="1" dirty="0">
                <a:solidFill>
                  <a:prstClr val="white"/>
                </a:solidFill>
              </a:rPr>
              <a:t>8- المداد  </a:t>
            </a:r>
            <a:endParaRPr lang="en-US" dirty="0">
              <a:solidFill>
                <a:prstClr val="white"/>
              </a:solidFill>
            </a:endParaRPr>
          </a:p>
          <a:p>
            <a:pPr algn="r" rtl="1"/>
            <a:r>
              <a:rPr lang="ar-SA" dirty="0">
                <a:solidFill>
                  <a:prstClr val="white"/>
                </a:solidFill>
              </a:rPr>
              <a:t>	المداد في الأصل بقصد به " كل شئ يمد به" ثم كثر الاستخدام لما تمد به الدواة فغلب كل شيء غيره فإذا قيل المداد فلم يعرف شي سواه. </a:t>
            </a:r>
            <a:endParaRPr lang="en-US" dirty="0" smtClean="0">
              <a:solidFill>
                <a:prstClr val="white"/>
              </a:solidFill>
            </a:endParaRPr>
          </a:p>
          <a:p>
            <a:pPr algn="r" rtl="1"/>
            <a:r>
              <a:rPr lang="ar-SA" dirty="0">
                <a:solidFill>
                  <a:prstClr val="white"/>
                </a:solidFill>
              </a:rPr>
              <a:t>والحبر نوع من أنواع المداد ولكنه ملون وقد سمي الحبر بهذا الاسم لتحسين الخط لقول العرب "حبرت الشيء تحبيراً أو حبرته حبراً" أي زينته وحسنته. </a:t>
            </a:r>
            <a:endParaRPr lang="en-US" dirty="0">
              <a:solidFill>
                <a:prstClr val="white"/>
              </a:solidFill>
            </a:endParaRPr>
          </a:p>
          <a:p>
            <a:pPr algn="r" rtl="1"/>
            <a:r>
              <a:rPr lang="ar-EG" b="1" dirty="0" smtClean="0">
                <a:solidFill>
                  <a:prstClr val="white"/>
                </a:solidFill>
              </a:rPr>
              <a:t>9</a:t>
            </a:r>
            <a:r>
              <a:rPr lang="ar-SA" b="1" dirty="0" smtClean="0">
                <a:solidFill>
                  <a:prstClr val="white"/>
                </a:solidFill>
              </a:rPr>
              <a:t>- </a:t>
            </a:r>
            <a:r>
              <a:rPr lang="ar-SA" b="1" dirty="0">
                <a:solidFill>
                  <a:prstClr val="white"/>
                </a:solidFill>
              </a:rPr>
              <a:t>الدواة أو المحبرة</a:t>
            </a:r>
            <a:endParaRPr lang="en-US" dirty="0">
              <a:solidFill>
                <a:prstClr val="white"/>
              </a:solidFill>
            </a:endParaRPr>
          </a:p>
          <a:p>
            <a:pPr algn="r" rtl="1"/>
            <a:r>
              <a:rPr lang="ar-SA" dirty="0">
                <a:solidFill>
                  <a:prstClr val="white"/>
                </a:solidFill>
              </a:rPr>
              <a:t>	هي الآلة التي يوضع فيها الحبر وكانت من خزف أو من زجاج.</a:t>
            </a:r>
            <a:endParaRPr lang="en-US" dirty="0">
              <a:solidFill>
                <a:prstClr val="white"/>
              </a:solidFill>
            </a:endParaRPr>
          </a:p>
          <a:p>
            <a:pPr algn="r" rtl="1"/>
            <a:r>
              <a:rPr lang="ar-SA" b="1" dirty="0">
                <a:solidFill>
                  <a:prstClr val="white"/>
                </a:solidFill>
              </a:rPr>
              <a:t>10- المِلْوَاق</a:t>
            </a:r>
            <a:endParaRPr lang="en-US" dirty="0">
              <a:solidFill>
                <a:prstClr val="white"/>
              </a:solidFill>
            </a:endParaRPr>
          </a:p>
          <a:p>
            <a:pPr algn="r" rtl="1"/>
            <a:r>
              <a:rPr lang="ar-SA" dirty="0">
                <a:solidFill>
                  <a:prstClr val="white"/>
                </a:solidFill>
              </a:rPr>
              <a:t> 	وهو عود - يفضل أن يكون من الأبنوس- يحرك به الحبر في الدواة، ويفضل أن يكون مستديرًا مخروطًا، عريض الرأس ثخينة</a:t>
            </a:r>
            <a:r>
              <a:rPr lang="en-US" dirty="0">
                <a:solidFill>
                  <a:prstClr val="white"/>
                </a:solidFill>
              </a:rPr>
              <a:t>. </a:t>
            </a:r>
          </a:p>
          <a:p>
            <a:pPr algn="r" rtl="1"/>
            <a:r>
              <a:rPr lang="ar-SA" b="1" dirty="0">
                <a:solidFill>
                  <a:prstClr val="white"/>
                </a:solidFill>
              </a:rPr>
              <a:t>11- المَرْمَلة</a:t>
            </a:r>
            <a:endParaRPr lang="en-US" dirty="0">
              <a:solidFill>
                <a:prstClr val="white"/>
              </a:solidFill>
            </a:endParaRPr>
          </a:p>
          <a:p>
            <a:pPr algn="r" rtl="1"/>
            <a:r>
              <a:rPr lang="ar-SA" dirty="0">
                <a:solidFill>
                  <a:prstClr val="white"/>
                </a:solidFill>
              </a:rPr>
              <a:t>	اسمها القديم المِتْرَبَـة، وهي علبة يوضع فيها الرمل الأصفر، أوالأحمر، أو ما هو بين الحمرة والصفرة، لرش الكتابة بعد كتابتها، فيزيدها جمالا.</a:t>
            </a:r>
            <a:endParaRPr lang="en-US" dirty="0">
              <a:solidFill>
                <a:prstClr val="white"/>
              </a:solidFill>
            </a:endParaRPr>
          </a:p>
          <a:p>
            <a:pPr algn="r" rtl="1"/>
            <a:r>
              <a:rPr lang="ar-SA" b="1" dirty="0">
                <a:solidFill>
                  <a:prstClr val="white"/>
                </a:solidFill>
              </a:rPr>
              <a:t>12- المِنْشأة</a:t>
            </a:r>
            <a:endParaRPr lang="en-US" dirty="0">
              <a:solidFill>
                <a:prstClr val="white"/>
              </a:solidFill>
            </a:endParaRPr>
          </a:p>
          <a:p>
            <a:pPr algn="r" rtl="1"/>
            <a:r>
              <a:rPr lang="ar-SA" dirty="0">
                <a:solidFill>
                  <a:prstClr val="white"/>
                </a:solidFill>
              </a:rPr>
              <a:t> 	علبة يوضع فيها النشا بعد طبخه، حيث يكوِّن مادة لاصقة مثل الغِراء.  </a:t>
            </a:r>
            <a:endParaRPr lang="en-US" dirty="0">
              <a:solidFill>
                <a:prstClr val="white"/>
              </a:solidFill>
            </a:endParaRPr>
          </a:p>
          <a:p>
            <a:pPr algn="r" rtl="1"/>
            <a:r>
              <a:rPr lang="ar-SA" b="1" dirty="0">
                <a:solidFill>
                  <a:prstClr val="white"/>
                </a:solidFill>
              </a:rPr>
              <a:t>13- المِنْفَذُ:</a:t>
            </a:r>
            <a:r>
              <a:rPr lang="ar-SA" dirty="0">
                <a:solidFill>
                  <a:prstClr val="white"/>
                </a:solidFill>
              </a:rPr>
              <a:t> </a:t>
            </a:r>
            <a:endParaRPr lang="en-US" dirty="0">
              <a:solidFill>
                <a:prstClr val="white"/>
              </a:solidFill>
            </a:endParaRPr>
          </a:p>
          <a:p>
            <a:pPr algn="r" rtl="1"/>
            <a:r>
              <a:rPr lang="ar-SA" dirty="0">
                <a:solidFill>
                  <a:prstClr val="white"/>
                </a:solidFill>
              </a:rPr>
              <a:t>	وهي آلة تشبه المخرز؛ لحزم الورق.  </a:t>
            </a:r>
            <a:endParaRPr lang="en-US" dirty="0">
              <a:solidFill>
                <a:prstClr val="white"/>
              </a:solidFill>
            </a:endParaRPr>
          </a:p>
          <a:p>
            <a:pPr algn="r" rtl="1"/>
            <a:r>
              <a:rPr lang="ar-SA" b="1" dirty="0">
                <a:solidFill>
                  <a:prstClr val="white"/>
                </a:solidFill>
              </a:rPr>
              <a:t>14- المِلْزَم </a:t>
            </a:r>
            <a:endParaRPr lang="en-US" dirty="0">
              <a:solidFill>
                <a:prstClr val="white"/>
              </a:solidFill>
            </a:endParaRPr>
          </a:p>
          <a:p>
            <a:pPr algn="r" rtl="1"/>
            <a:r>
              <a:rPr lang="ar-SA" dirty="0">
                <a:solidFill>
                  <a:prstClr val="white"/>
                </a:solidFill>
              </a:rPr>
              <a:t> 	خشبتان يشدّ وسطهما بحديدة؛ لتمنع الورق من الانـزلاق حال الكتابة، وتحبسه بالمحبس وهو ما يعرف اليوم بماسك الورق.  </a:t>
            </a:r>
            <a:endParaRPr lang="en-US" dirty="0">
              <a:solidFill>
                <a:prstClr val="white"/>
              </a:solidFill>
            </a:endParaRPr>
          </a:p>
          <a:p>
            <a:pPr algn="r" rtl="1"/>
            <a:r>
              <a:rPr lang="ar-SA" b="1" dirty="0">
                <a:solidFill>
                  <a:prstClr val="white"/>
                </a:solidFill>
              </a:rPr>
              <a:t>15- المِفْرَشة</a:t>
            </a:r>
            <a:endParaRPr lang="en-US" dirty="0">
              <a:solidFill>
                <a:prstClr val="white"/>
              </a:solidFill>
            </a:endParaRPr>
          </a:p>
          <a:p>
            <a:pPr algn="r" rtl="1"/>
            <a:r>
              <a:rPr lang="ar-SA" dirty="0">
                <a:solidFill>
                  <a:prstClr val="white"/>
                </a:solidFill>
              </a:rPr>
              <a:t>	وهي خرقة من الكتان، أو الصوف ونحوه، تفرش تحت الأقلام.  </a:t>
            </a:r>
            <a:endParaRPr lang="en-US" dirty="0">
              <a:solidFill>
                <a:prstClr val="white"/>
              </a:solidFill>
            </a:endParaRPr>
          </a:p>
          <a:p>
            <a:pPr algn="r" rtl="1"/>
            <a:endParaRPr lang="en-US" dirty="0">
              <a:solidFill>
                <a:prstClr val="white"/>
              </a:solidFill>
            </a:endParaRPr>
          </a:p>
        </p:txBody>
      </p:sp>
    </p:spTree>
    <p:extLst>
      <p:ext uri="{BB962C8B-B14F-4D97-AF65-F5344CB8AC3E}">
        <p14:creationId xmlns:p14="http://schemas.microsoft.com/office/powerpoint/2010/main" val="3525274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1"/>
            <a:ext cx="8382000" cy="6463308"/>
          </a:xfrm>
          <a:prstGeom prst="rect">
            <a:avLst/>
          </a:prstGeom>
        </p:spPr>
        <p:txBody>
          <a:bodyPr wrap="square">
            <a:spAutoFit/>
          </a:bodyPr>
          <a:lstStyle/>
          <a:p>
            <a:pPr algn="ctr" rtl="1"/>
            <a:r>
              <a:rPr lang="ar-SA" sz="3600" b="1" dirty="0">
                <a:solidFill>
                  <a:prstClr val="white"/>
                </a:solidFill>
              </a:rPr>
              <a:t>الفصل الثاني</a:t>
            </a:r>
            <a:endParaRPr lang="en-US" sz="3600" dirty="0">
              <a:solidFill>
                <a:prstClr val="white"/>
              </a:solidFill>
            </a:endParaRPr>
          </a:p>
          <a:p>
            <a:pPr algn="ctr" rtl="1"/>
            <a:r>
              <a:rPr lang="ar-SA" sz="3600" b="1" dirty="0">
                <a:solidFill>
                  <a:prstClr val="white"/>
                </a:solidFill>
              </a:rPr>
              <a:t>صناعة الكتاب العربي </a:t>
            </a:r>
            <a:r>
              <a:rPr lang="ar-SA" sz="3600" b="1" dirty="0" smtClean="0">
                <a:solidFill>
                  <a:prstClr val="white"/>
                </a:solidFill>
              </a:rPr>
              <a:t>المخطوط</a:t>
            </a:r>
            <a:endParaRPr lang="ar-EG" sz="3600" b="1" dirty="0" smtClean="0">
              <a:solidFill>
                <a:prstClr val="white"/>
              </a:solidFill>
            </a:endParaRPr>
          </a:p>
          <a:p>
            <a:pPr algn="r" rtl="1"/>
            <a:endParaRPr lang="en-US" dirty="0">
              <a:solidFill>
                <a:prstClr val="white"/>
              </a:solidFill>
            </a:endParaRPr>
          </a:p>
          <a:p>
            <a:pPr algn="r" rtl="1"/>
            <a:r>
              <a:rPr lang="ar-SA" dirty="0">
                <a:solidFill>
                  <a:prstClr val="white"/>
                </a:solidFill>
              </a:rPr>
              <a:t> </a:t>
            </a:r>
            <a:endParaRPr lang="en-US" sz="2400" dirty="0">
              <a:solidFill>
                <a:prstClr val="white"/>
              </a:solidFill>
            </a:endParaRPr>
          </a:p>
          <a:p>
            <a:pPr algn="r" rtl="1"/>
            <a:r>
              <a:rPr lang="ar-SA" sz="2400" dirty="0">
                <a:solidFill>
                  <a:prstClr val="white"/>
                </a:solidFill>
              </a:rPr>
              <a:t>	هناك عدة طرق سلكها المخطوط العربي كي يصل إلينا، منها:</a:t>
            </a:r>
            <a:endParaRPr lang="en-US" sz="2400" dirty="0">
              <a:solidFill>
                <a:prstClr val="white"/>
              </a:solidFill>
            </a:endParaRPr>
          </a:p>
          <a:p>
            <a:pPr algn="r" rtl="1"/>
            <a:r>
              <a:rPr lang="ar-SA" sz="2400" b="1" dirty="0">
                <a:solidFill>
                  <a:prstClr val="white"/>
                </a:solidFill>
              </a:rPr>
              <a:t>أولاً: التأليف والإملاء </a:t>
            </a:r>
            <a:endParaRPr lang="ar-EG" sz="2400" b="1" dirty="0" smtClean="0">
              <a:solidFill>
                <a:prstClr val="white"/>
              </a:solidFill>
            </a:endParaRPr>
          </a:p>
          <a:p>
            <a:pPr algn="r" rtl="1"/>
            <a:endParaRPr lang="ar-EG" sz="2400" b="1" dirty="0" smtClean="0">
              <a:solidFill>
                <a:prstClr val="white"/>
              </a:solidFill>
            </a:endParaRPr>
          </a:p>
          <a:p>
            <a:pPr algn="r" rtl="1"/>
            <a:r>
              <a:rPr lang="ar-SA" sz="2400" b="1" dirty="0">
                <a:solidFill>
                  <a:prstClr val="white"/>
                </a:solidFill>
              </a:rPr>
              <a:t>التأليف</a:t>
            </a:r>
            <a:r>
              <a:rPr lang="ar-SA" sz="2400" dirty="0">
                <a:solidFill>
                  <a:prstClr val="white"/>
                </a:solidFill>
              </a:rPr>
              <a:t> هو أن يعكف العالم على جمع مادة كتابه، وتدوينها؛ ثم مراجعتها بهدف تهذيبها، وتنقيحها، وإضافة ما ينبغي إضافته، وحذف ما لا فائدة منه؛ فإذا ما أكمل المؤلف (الكتاب) بالصورة التي يرتضيها العالم أخرجه إلى الناس. </a:t>
            </a:r>
            <a:endParaRPr lang="ar-EG" sz="2400" dirty="0" smtClean="0">
              <a:solidFill>
                <a:prstClr val="white"/>
              </a:solidFill>
            </a:endParaRPr>
          </a:p>
          <a:p>
            <a:pPr algn="r" rtl="1"/>
            <a:endParaRPr lang="en-US" sz="2400" dirty="0">
              <a:solidFill>
                <a:prstClr val="white"/>
              </a:solidFill>
            </a:endParaRPr>
          </a:p>
          <a:p>
            <a:pPr algn="r" rtl="1"/>
            <a:r>
              <a:rPr lang="ar-SA" sz="2400" dirty="0" smtClean="0">
                <a:solidFill>
                  <a:prstClr val="white"/>
                </a:solidFill>
              </a:rPr>
              <a:t>أما </a:t>
            </a:r>
            <a:r>
              <a:rPr lang="ar-SA" sz="2400" b="1" dirty="0">
                <a:solidFill>
                  <a:prstClr val="white"/>
                </a:solidFill>
              </a:rPr>
              <a:t>الإملاء</a:t>
            </a:r>
            <a:r>
              <a:rPr lang="ar-SA" sz="2400" dirty="0">
                <a:solidFill>
                  <a:prstClr val="white"/>
                </a:solidFill>
              </a:rPr>
              <a:t> ، فهو ثمرة مجالس العلماء مع طلبة العلم.  وكانت هذه الطريقة تتم --غالبا- في الجوامع والمساجد.  </a:t>
            </a:r>
            <a:endParaRPr lang="en-US" sz="2400" dirty="0">
              <a:solidFill>
                <a:prstClr val="white"/>
              </a:solidFill>
            </a:endParaRPr>
          </a:p>
          <a:p>
            <a:pPr algn="r" rtl="1"/>
            <a:r>
              <a:rPr lang="ar-SA" sz="2400" dirty="0">
                <a:solidFill>
                  <a:prstClr val="white"/>
                </a:solidFill>
              </a:rPr>
              <a:t>	ومجالس الإملاء هذه تشبه إلى حد ما تلك الدروس التي يلقيها في أيامنا هذه بعض العلماء في عدد من المساجد والجوامع الكبيرة كالمسجد الحرام في مكة، والمسجد النبوي الشريف في المدينة المنورة، والجامع الأزهر في القاهرة.  </a:t>
            </a:r>
            <a:endParaRPr lang="en-US" sz="2400" dirty="0">
              <a:solidFill>
                <a:prstClr val="white"/>
              </a:solidFill>
            </a:endParaRPr>
          </a:p>
          <a:p>
            <a:pPr algn="r" rtl="1"/>
            <a:endParaRPr lang="en-US" dirty="0">
              <a:solidFill>
                <a:prstClr val="white"/>
              </a:solidFill>
            </a:endParaRPr>
          </a:p>
        </p:txBody>
      </p:sp>
    </p:spTree>
    <p:extLst>
      <p:ext uri="{BB962C8B-B14F-4D97-AF65-F5344CB8AC3E}">
        <p14:creationId xmlns:p14="http://schemas.microsoft.com/office/powerpoint/2010/main" val="1635893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3.xml><?xml version="1.0" encoding="utf-8"?>
<a:theme xmlns:a="http://schemas.openxmlformats.org/drawingml/2006/main" name="1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4.xml><?xml version="1.0" encoding="utf-8"?>
<a:theme xmlns:a="http://schemas.openxmlformats.org/drawingml/2006/main" name="2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5.xml><?xml version="1.0" encoding="utf-8"?>
<a:theme xmlns:a="http://schemas.openxmlformats.org/drawingml/2006/main" name="3_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184</Words>
  <Application>Microsoft Office PowerPoint</Application>
  <PresentationFormat>On-screen Show (4:3)</PresentationFormat>
  <Paragraphs>55</Paragraphs>
  <Slides>4</Slides>
  <Notes>1</Notes>
  <HiddenSlides>0</HiddenSlides>
  <MMClips>0</MMClips>
  <ScaleCrop>false</ScaleCrop>
  <HeadingPairs>
    <vt:vector size="4" baseType="variant">
      <vt:variant>
        <vt:lpstr>Theme</vt:lpstr>
      </vt:variant>
      <vt:variant>
        <vt:i4>5</vt:i4>
      </vt:variant>
      <vt:variant>
        <vt:lpstr>Slide Titles</vt:lpstr>
      </vt:variant>
      <vt:variant>
        <vt:i4>4</vt:i4>
      </vt:variant>
    </vt:vector>
  </HeadingPairs>
  <TitlesOfParts>
    <vt:vector size="9" baseType="lpstr">
      <vt:lpstr>Office Theme</vt:lpstr>
      <vt:lpstr>Thatch</vt:lpstr>
      <vt:lpstr>1_Thatch</vt:lpstr>
      <vt:lpstr>2_Thatch</vt:lpstr>
      <vt:lpstr>3_Thatch</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Baghddadd</dc:creator>
  <cp:lastModifiedBy>Baghddadd</cp:lastModifiedBy>
  <cp:revision>2</cp:revision>
  <dcterms:created xsi:type="dcterms:W3CDTF">2006-08-16T00:00:00Z</dcterms:created>
  <dcterms:modified xsi:type="dcterms:W3CDTF">2021-01-13T19:07:44Z</dcterms:modified>
</cp:coreProperties>
</file>